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0"/>
  </p:notesMasterIdLst>
  <p:sldIdLst>
    <p:sldId id="869" r:id="rId2"/>
    <p:sldId id="867" r:id="rId3"/>
    <p:sldId id="878" r:id="rId4"/>
    <p:sldId id="877" r:id="rId5"/>
    <p:sldId id="875" r:id="rId6"/>
    <p:sldId id="868" r:id="rId7"/>
    <p:sldId id="873" r:id="rId8"/>
    <p:sldId id="876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FF"/>
    <a:srgbClr val="FF6600"/>
    <a:srgbClr val="FF9900"/>
    <a:srgbClr val="CEDDEA"/>
    <a:srgbClr val="FFFFCC"/>
    <a:srgbClr val="99CCFF"/>
    <a:srgbClr val="CCFFCC"/>
    <a:srgbClr val="AAD5F8"/>
    <a:srgbClr val="D6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4660"/>
  </p:normalViewPr>
  <p:slideViewPr>
    <p:cSldViewPr>
      <p:cViewPr varScale="1">
        <p:scale>
          <a:sx n="85" d="100"/>
          <a:sy n="85" d="100"/>
        </p:scale>
        <p:origin x="96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9433-1EE1-465B-B3A5-4D13C466D280}" type="datetimeFigureOut">
              <a:rPr lang="de-DE" smtClean="0"/>
              <a:t>25.01.2018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2ADC-A731-4929-A60D-78F94BA2E2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73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8298019-B18C-4C5F-8C61-9055B74ACC9C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496" y="5486400"/>
            <a:ext cx="8879904" cy="1326976"/>
          </a:xfrm>
        </p:spPr>
        <p:txBody>
          <a:bodyPr/>
          <a:lstStyle>
            <a:lvl1pPr marL="0" indent="0" algn="ctr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dirty="0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62860" y="4618724"/>
            <a:ext cx="9018282" cy="78455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48200"/>
            <a:ext cx="8735888" cy="685800"/>
          </a:xfrm>
        </p:spPr>
        <p:txBody>
          <a:bodyPr anchor="ctr"/>
          <a:lstStyle>
            <a:lvl1pPr algn="ctr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066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89EC-A345-48C6-9C24-E132F071996B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0DA3625-C93E-4894-9D5D-C37031A78D65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753E2-CF87-4D25-B371-EB9DEE0D5D8A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8F97B-9765-4A50-90BE-47336AFD5F8B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E8C9BD1-0EB0-4D8A-81BD-F0E5BCD64ACC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5C7C2-3374-4575-8EE1-974073DE67ED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A8CDA-914F-425B-9863-818E8412BCA7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9893-C7D5-458B-807A-91C1B8F00A05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8512-2D10-4759-8D76-328C5B8167F8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759DE6E-57A9-41D0-9341-C24176AFE2CA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5B7DA27-73E7-43AF-AC5F-D8257ADFDC7A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1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3.png"/><Relationship Id="rId2" Type="http://schemas.openxmlformats.org/officeDocument/2006/relationships/image" Target="../media/image16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7.png"/><Relationship Id="rId2" Type="http://schemas.openxmlformats.org/officeDocument/2006/relationships/image" Target="../media/image16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Tangenten bestimmen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Hin und wieder wird verlangt, dass man die Gleichung einer Tangente, z.B. einer Wendetangente, bestimmen soll. 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In seltenen Fällen soll man statt der Tangente eine Normale (diese ist senkrecht zur Tangente) bestimmen.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Diese Frage kann Ihnen sowohl im Pflichtteil als auch im Wahlteil begegnen.</a:t>
                </a:r>
              </a:p>
              <a:p>
                <a:pPr marL="0" indent="0">
                  <a:buSzPct val="100000"/>
                  <a:buNone/>
                </a:pPr>
                <a:r>
                  <a:rPr lang="de-DE" sz="2400" dirty="0" smtClean="0"/>
                  <a:t>Zur Bestimmung einer Tangentengleichung verwenden Sie</a:t>
                </a:r>
              </a:p>
              <a:p>
                <a:pPr>
                  <a:buSzPct val="100000"/>
                  <a:buFont typeface="Arial" panose="020B0604020202020204" pitchFamily="34" charset="0"/>
                  <a:buChar char="•"/>
                </a:pPr>
                <a:r>
                  <a:rPr lang="de-DE" sz="2400" dirty="0" smtClean="0"/>
                  <a:t>die Tangentenformel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‘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de-DE" sz="24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de-DE" sz="2400" dirty="0" smtClean="0"/>
              </a:p>
              <a:p>
                <a:pPr>
                  <a:buSzPct val="100000"/>
                  <a:buFont typeface="Arial" panose="020B0604020202020204" pitchFamily="34" charset="0"/>
                  <a:buChar char="•"/>
                </a:pPr>
                <a:r>
                  <a:rPr lang="de-DE" sz="2400" dirty="0" smtClean="0"/>
                  <a:t>oder sie berechnen die Tangente „von Hand“.</a:t>
                </a: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52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Rechenbeispiel Tangentengleichung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dirty="0" smtClean="0"/>
                  <a:t>Bestimme die Gleichung der Tangente an den Graphen von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)=</m:t>
                    </m:r>
                    <m:sSup>
                      <m:sSup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DE" sz="2200" dirty="0" smtClean="0"/>
                  <a:t> im Punkt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</m:oMath>
                </a14:m>
                <a:r>
                  <a:rPr lang="de-DE" sz="2200" dirty="0" smtClean="0"/>
                  <a:t>. </a:t>
                </a:r>
              </a:p>
              <a:p>
                <a:pPr marL="0" indent="0">
                  <a:buNone/>
                </a:pPr>
                <a:endParaRPr lang="de-DE" sz="800" dirty="0"/>
              </a:p>
              <a:p>
                <a:pPr marL="0" indent="0">
                  <a:buNone/>
                </a:pPr>
                <a:r>
                  <a:rPr lang="de-DE" sz="2200" b="1" dirty="0" smtClean="0"/>
                  <a:t>Lösung:</a:t>
                </a:r>
              </a:p>
              <a:p>
                <a:pPr marL="0" indent="0">
                  <a:buNone/>
                </a:pPr>
                <a:r>
                  <a:rPr lang="de-DE" sz="2200" dirty="0" smtClean="0"/>
                  <a:t>Verwende die Tangentenformel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‘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2200" i="1" dirty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de-DE" sz="2200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de-DE" sz="22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2200" dirty="0" smtClean="0"/>
                  <a:t>.</a:t>
                </a:r>
              </a:p>
              <a:p>
                <a:pPr marL="0" indent="0">
                  <a:buNone/>
                </a:pPr>
                <a:r>
                  <a:rPr lang="de-DE" sz="2200" dirty="0" smtClean="0"/>
                  <a:t>In unserem Fall ist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de-DE" sz="2200" dirty="0" smtClean="0"/>
                  <a:t>.</a:t>
                </a:r>
              </a:p>
              <a:p>
                <a:pPr marL="0" indent="0">
                  <a:buNone/>
                </a:pPr>
                <a:r>
                  <a:rPr lang="de-DE" sz="2200" dirty="0" smtClean="0"/>
                  <a:t>Wir haben somit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‘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de-DE" sz="2200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(2)</m:t>
                    </m:r>
                  </m:oMath>
                </a14:m>
                <a:r>
                  <a:rPr lang="de-DE" sz="2200" dirty="0" smtClean="0"/>
                  <a:t>.</a:t>
                </a:r>
              </a:p>
              <a:p>
                <a:pPr marL="0" indent="0">
                  <a:buNone/>
                </a:pPr>
                <a:r>
                  <a:rPr lang="de-DE" sz="2200" dirty="0" smtClean="0"/>
                  <a:t>Es folgt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de-DE" sz="2200" dirty="0" smtClean="0"/>
                  <a:t>,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‘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2200" dirty="0" smtClean="0"/>
                  <a:t> also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‘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de-DE" sz="2200" dirty="0" smtClean="0"/>
                  <a:t> und damit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=4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de-DE" sz="2200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4=4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r>
                  <a:rPr lang="de-DE" sz="2200" dirty="0" smtClean="0"/>
                  <a:t> </a:t>
                </a:r>
              </a:p>
              <a:p>
                <a:pPr marL="0" indent="0">
                  <a:buNone/>
                </a:pPr>
                <a:endParaRPr lang="de-DE" sz="800" dirty="0" smtClean="0"/>
              </a:p>
              <a:p>
                <a:pPr marL="0" indent="0">
                  <a:buNone/>
                </a:pPr>
                <a:r>
                  <a:rPr lang="de-DE" sz="2200" b="1" dirty="0" smtClean="0"/>
                  <a:t>Ergebnis:</a:t>
                </a:r>
                <a:r>
                  <a:rPr lang="de-DE" sz="2200" dirty="0" smtClean="0"/>
                  <a:t> Die Tangentengleichung in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</m:oMath>
                </a14:m>
                <a:r>
                  <a:rPr lang="de-DE" sz="2200" dirty="0" smtClean="0"/>
                  <a:t> lautet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=4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r>
                  <a:rPr lang="de-DE" sz="2200" dirty="0" smtClean="0"/>
                  <a:t>.</a:t>
                </a:r>
                <a:endParaRPr lang="de-DE" sz="2200" dirty="0"/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972" t="-95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r Verbinder 5"/>
          <p:cNvCxnSpPr/>
          <p:nvPr/>
        </p:nvCxnSpPr>
        <p:spPr>
          <a:xfrm>
            <a:off x="6408942" y="5805264"/>
            <a:ext cx="1619442" cy="0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235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Rechenbeispiel „Tangente von Hand“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dirty="0" smtClean="0"/>
                  <a:t>Bestimme die Gleichung der Tangente an den Graphen von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)=</m:t>
                    </m:r>
                    <m:sSup>
                      <m:sSup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DE" sz="2200" dirty="0" smtClean="0"/>
                  <a:t> im Punkt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</m:oMath>
                </a14:m>
                <a:r>
                  <a:rPr lang="de-DE" sz="2200" dirty="0" smtClean="0"/>
                  <a:t>. </a:t>
                </a:r>
              </a:p>
              <a:p>
                <a:pPr marL="0" indent="0">
                  <a:buNone/>
                </a:pPr>
                <a:endParaRPr lang="de-DE" sz="800" dirty="0"/>
              </a:p>
              <a:p>
                <a:pPr marL="0" indent="0">
                  <a:buNone/>
                </a:pPr>
                <a:r>
                  <a:rPr lang="de-DE" sz="2200" b="1" dirty="0" smtClean="0"/>
                  <a:t>Lösung:</a:t>
                </a:r>
              </a:p>
              <a:p>
                <a:pPr marL="0" indent="0">
                  <a:buNone/>
                </a:pPr>
                <a:r>
                  <a:rPr lang="de-DE" sz="2200" dirty="0" smtClean="0"/>
                  <a:t>Eine Geradengleichung lautet allgemein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de-DE" sz="2200" dirty="0" smtClean="0"/>
                  <a:t>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de-DE" sz="2200" dirty="0" smtClean="0"/>
                  <a:t> ist die Steigung und diese ist bei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de-DE" sz="2200" dirty="0" smtClean="0"/>
                  <a:t> gegeben durch </a:t>
                </a:r>
                <a14:m>
                  <m:oMath xmlns:m="http://schemas.openxmlformats.org/officeDocument/2006/math"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‘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</m:oMath>
                </a14:m>
                <a:r>
                  <a:rPr lang="de-DE" sz="2200" dirty="0" smtClean="0"/>
                  <a:t>.</a:t>
                </a:r>
              </a:p>
              <a:p>
                <a:pPr marL="0" indent="0">
                  <a:buNone/>
                </a:pPr>
                <a:r>
                  <a:rPr lang="de-DE" sz="2200" dirty="0" smtClean="0"/>
                  <a:t>Mit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)=2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2200" dirty="0" smtClean="0"/>
                  <a:t> folgt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‘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de-DE" sz="2200" dirty="0" smtClean="0"/>
                  <a:t>, also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solidFill>
                          <a:srgbClr val="0066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de-DE" sz="2200" i="1" dirty="0" smtClean="0">
                        <a:solidFill>
                          <a:srgbClr val="006600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de-DE" sz="2200" dirty="0" smtClean="0"/>
                  <a:t>.</a:t>
                </a:r>
              </a:p>
              <a:p>
                <a:pPr marL="0" indent="0">
                  <a:buNone/>
                </a:pPr>
                <a:r>
                  <a:rPr lang="de-DE" sz="2200" dirty="0" smtClean="0"/>
                  <a:t>Der Punkt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e>
                        <m:r>
                          <a:rPr lang="de-DE" sz="220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</m:oMath>
                </a14:m>
                <a:r>
                  <a:rPr lang="de-DE" sz="2200" dirty="0" smtClean="0"/>
                  <a:t> liegt auf der Geraden, also folgt durch Einsetzen</a:t>
                </a:r>
              </a:p>
              <a:p>
                <a:pPr marL="0" indent="0">
                  <a:buNone/>
                </a:pPr>
                <a:endParaRPr lang="de-DE" sz="800" dirty="0" smtClean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de-DE" sz="2200" b="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0" i="1" dirty="0" smtClean="0">
                        <a:solidFill>
                          <a:srgbClr val="006600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de-DE" sz="2200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de-DE" sz="2200" dirty="0" smtClean="0"/>
                  <a:t> und somit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=−4</m:t>
                    </m:r>
                  </m:oMath>
                </a14:m>
                <a:endParaRPr lang="de-DE" sz="2200" dirty="0" smtClean="0"/>
              </a:p>
              <a:p>
                <a:pPr marL="0" indent="0">
                  <a:buNone/>
                </a:pPr>
                <a:endParaRPr lang="de-DE" sz="800" dirty="0" smtClean="0"/>
              </a:p>
              <a:p>
                <a:pPr marL="0" indent="0">
                  <a:buNone/>
                </a:pPr>
                <a:r>
                  <a:rPr lang="de-DE" sz="2200" b="1" dirty="0" smtClean="0"/>
                  <a:t>Ergebnis:</a:t>
                </a:r>
                <a:r>
                  <a:rPr lang="de-DE" sz="2200" dirty="0" smtClean="0"/>
                  <a:t> Die Tangentengleichung in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</m:oMath>
                </a14:m>
                <a:r>
                  <a:rPr lang="de-DE" sz="2200" dirty="0" smtClean="0"/>
                  <a:t> lautet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=4</m:t>
                    </m:r>
                    <m:r>
                      <a:rPr lang="de-DE" sz="22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r>
                  <a:rPr lang="de-DE" sz="2200" dirty="0" smtClean="0"/>
                  <a:t>.</a:t>
                </a:r>
                <a:endParaRPr lang="de-DE" sz="2200" dirty="0"/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972" t="-95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r Verbinder 5"/>
          <p:cNvCxnSpPr/>
          <p:nvPr/>
        </p:nvCxnSpPr>
        <p:spPr>
          <a:xfrm>
            <a:off x="6444208" y="6021288"/>
            <a:ext cx="1619442" cy="0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416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Pflichtteil </a:t>
            </a:r>
            <a:r>
              <a:rPr lang="de-DE" dirty="0" smtClean="0"/>
              <a:t>2016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b="1" dirty="0">
                    <a:solidFill>
                      <a:srgbClr val="000000"/>
                    </a:solidFill>
                    <a:latin typeface="Calibri" pitchFamily="34" charset="0"/>
                    <a:ea typeface="F52"/>
                    <a:cs typeface="Calibri" pitchFamily="34" charset="0"/>
                  </a:rPr>
                  <a:t>Aufgabe 4:</a:t>
                </a:r>
                <a:endParaRPr lang="de-DE" sz="2400" dirty="0">
                  <a:latin typeface="Calibri" pitchFamily="34" charset="0"/>
                  <a:cs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dirty="0"/>
                  <a:t>Der Graph der Funktionen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𝑓</m:t>
                    </m:r>
                  </m:oMath>
                </a14:m>
                <a:r>
                  <a:rPr lang="de-DE" sz="2400" dirty="0"/>
                  <a:t>mit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)=−</m:t>
                    </m:r>
                    <m:f>
                      <m:f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sSup>
                      <m:sSup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de-DE" sz="2400" i="1" dirty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400" i="1" dirty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2400" dirty="0"/>
                  <a:t> besitzt einen Wendepunkt. </a:t>
                </a:r>
                <a:br>
                  <a:rPr lang="de-DE" sz="2400" dirty="0"/>
                </a:br>
                <a:r>
                  <a:rPr lang="de-DE" sz="2400" dirty="0"/>
                  <a:t>Zeigen Sie, dass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de-DE" sz="2400" dirty="0"/>
                  <a:t> eine Gleichung der Tangente in diesem Wendepunkt ist</a:t>
                </a:r>
                <a:r>
                  <a:rPr lang="de-DE" sz="2400" dirty="0" smtClean="0"/>
                  <a:t>.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							            (</a:t>
                </a:r>
                <a:r>
                  <a:rPr lang="de-DE" sz="2400" dirty="0"/>
                  <a:t>4 VP</a:t>
                </a:r>
                <a:r>
                  <a:rPr lang="de-DE" sz="2400" dirty="0" smtClean="0"/>
                  <a:t>)</a:t>
                </a:r>
                <a:endParaRPr lang="de-DE" sz="2400" dirty="0"/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 r="-97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46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PT 2016 – Lösung Aufgabe 4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  <a:cs typeface="Calibri" pitchFamily="34" charset="0"/>
                  </a:rPr>
                  <a:t>Wir </a:t>
                </a:r>
                <a:r>
                  <a:rPr lang="de-DE" sz="2400" dirty="0">
                    <a:latin typeface="Calibri" pitchFamily="34" charset="0"/>
                    <a:cs typeface="Calibri" pitchFamily="34" charset="0"/>
                  </a:rPr>
                  <a:t>bestimmen zunächst den Wendepunkt: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14:m>
                  <m:oMath xmlns:m="http://schemas.openxmlformats.org/officeDocument/2006/math">
                    <m:r>
                      <a:rPr lang="de-DE" sz="2400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)=−</m:t>
                    </m:r>
                    <m:f>
                      <m:f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400" i="1" dirty="0">
                        <a:latin typeface="Cambria Math" panose="02040503050406030204" pitchFamily="18" charset="0"/>
                      </a:rPr>
                      <m:t>+2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de-DE" sz="2400" dirty="0">
                    <a:latin typeface="Calibri" pitchFamily="34" charset="0"/>
                    <a:cs typeface="Calibri" pitchFamily="34" charset="0"/>
                  </a:rPr>
                  <a:t>,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2400" i="1" dirty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de-DE" sz="2400" dirty="0">
                    <a:latin typeface="Calibri" pitchFamily="34" charset="0"/>
                    <a:cs typeface="Calibri" pitchFamily="34" charset="0"/>
                  </a:rPr>
                  <a:t>,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′′′</m:t>
                        </m:r>
                      </m:sup>
                    </m:sSup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2400" i="1" dirty="0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de-DE" sz="2400" dirty="0">
                    <a:latin typeface="Calibri" pitchFamily="34" charset="0"/>
                    <a:cs typeface="Calibri" pitchFamily="34" charset="0"/>
                  </a:rPr>
                  <a:t/>
                </a:r>
                <a:br>
                  <a:rPr lang="de-DE" sz="2400" dirty="0">
                    <a:latin typeface="Calibri" pitchFamily="34" charset="0"/>
                    <a:cs typeface="Calibri" pitchFamily="34" charset="0"/>
                  </a:rPr>
                </a:br>
                <a:endParaRPr lang="de-DE" sz="2400" dirty="0" smtClean="0">
                  <a:latin typeface="Calibri" pitchFamily="34" charset="0"/>
                  <a:cs typeface="Calibri" pitchFamily="34" charset="0"/>
                </a:endParaRP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de-DE" sz="2400" dirty="0" smtClean="0">
                    <a:latin typeface="Calibri" pitchFamily="34" charset="0"/>
                    <a:cs typeface="Calibri" pitchFamily="34" charset="0"/>
                  </a:rPr>
                  <a:t>Mit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2400" i="1" dirty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400" dirty="0">
                    <a:latin typeface="Calibri" pitchFamily="34" charset="0"/>
                    <a:cs typeface="Calibri" pitchFamily="34" charset="0"/>
                  </a:rPr>
                  <a:t> folgt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+2=0</m:t>
                    </m:r>
                  </m:oMath>
                </a14:m>
                <a:r>
                  <a:rPr lang="de-DE" sz="2400" dirty="0">
                    <a:latin typeface="Calibri" pitchFamily="34" charset="0"/>
                    <a:cs typeface="Calibri" pitchFamily="34" charset="0"/>
                  </a:rPr>
                  <a:t> also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de-DE" sz="2400" dirty="0" smtClean="0">
                    <a:latin typeface="Calibri" pitchFamily="34" charset="0"/>
                    <a:cs typeface="Calibri" pitchFamily="34" charset="0"/>
                  </a:rPr>
                  <a:t>.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de-DE" sz="2400" dirty="0" smtClean="0">
                    <a:latin typeface="Calibri" pitchFamily="34" charset="0"/>
                    <a:cs typeface="Calibri" pitchFamily="34" charset="0"/>
                  </a:rPr>
                  <a:t>Mit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′′′</m:t>
                        </m:r>
                      </m:sup>
                    </m:sSup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de-DE" sz="2400" i="1" dirty="0">
                        <a:latin typeface="Cambria Math" panose="02040503050406030204" pitchFamily="18" charset="0"/>
                      </a:rPr>
                      <m:t>=−1≠0</m:t>
                    </m:r>
                  </m:oMath>
                </a14:m>
                <a:r>
                  <a:rPr lang="de-DE" sz="2400" dirty="0">
                    <a:latin typeface="Calibri" pitchFamily="34" charset="0"/>
                    <a:cs typeface="Calibri" pitchFamily="34" charset="0"/>
                  </a:rPr>
                  <a:t> liegt an der Stelle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 panose="02040503050406030204" pitchFamily="18" charset="0"/>
                        <a:cs typeface="Calibri" pitchFamily="34" charset="0"/>
                      </a:rPr>
                      <m:t>𝑥</m:t>
                    </m:r>
                    <m:r>
                      <a:rPr lang="de-DE" sz="2400" i="1" dirty="0">
                        <a:latin typeface="Cambria Math" panose="02040503050406030204" pitchFamily="18" charset="0"/>
                        <a:cs typeface="Calibri" pitchFamily="34" charset="0"/>
                      </a:rPr>
                      <m:t>=2</m:t>
                    </m:r>
                  </m:oMath>
                </a14:m>
                <a:r>
                  <a:rPr lang="de-DE" sz="2400" dirty="0">
                    <a:latin typeface="Calibri" pitchFamily="34" charset="0"/>
                    <a:cs typeface="Calibri" pitchFamily="34" charset="0"/>
                  </a:rPr>
                  <a:t> somit tatsächlich ein Wendepunkt vor. </a:t>
                </a:r>
                <a:endParaRPr lang="de-DE" sz="2400" dirty="0" smtClean="0">
                  <a:latin typeface="Calibri" pitchFamily="34" charset="0"/>
                  <a:cs typeface="Calibri" pitchFamily="34" charset="0"/>
                </a:endParaRPr>
              </a:p>
              <a:p>
                <a:pPr marL="0" indent="0">
                  <a:buNone/>
                </a:pPr>
                <a:endParaRPr lang="de-DE" sz="2400" dirty="0" smtClean="0">
                  <a:latin typeface="Calibri" pitchFamily="34" charset="0"/>
                  <a:cs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  <a:cs typeface="Calibri" pitchFamily="34" charset="0"/>
                  </a:rPr>
                  <a:t>Mit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de-DE" sz="2400" i="1" dirty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sSup>
                      <m:sSup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de-DE" sz="2400" i="1" dirty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400" i="1" dirty="0">
                        <a:latin typeface="Cambria Math" panose="02040503050406030204" pitchFamily="18" charset="0"/>
                      </a:rPr>
                      <m:t>−2=−</m:t>
                    </m:r>
                    <m:f>
                      <m:f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de-DE" sz="2400" i="1" dirty="0">
                        <a:latin typeface="Cambria Math" panose="02040503050406030204" pitchFamily="18" charset="0"/>
                      </a:rPr>
                      <m:t>+2=</m:t>
                    </m:r>
                    <m:f>
                      <m:f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de-DE" sz="2400" dirty="0">
                    <a:latin typeface="Calibri" pitchFamily="34" charset="0"/>
                    <a:cs typeface="Calibri" pitchFamily="34" charset="0"/>
                  </a:rPr>
                  <a:t> liefert die </a:t>
                </a:r>
                <a:r>
                  <a:rPr lang="de-DE" sz="2400" dirty="0" smtClean="0">
                    <a:latin typeface="Calibri" pitchFamily="34" charset="0"/>
                    <a:cs typeface="Calibri" pitchFamily="34" charset="0"/>
                  </a:rPr>
                  <a:t/>
                </a:r>
                <a:br>
                  <a:rPr lang="de-DE" sz="2400" dirty="0" smtClean="0">
                    <a:latin typeface="Calibri" pitchFamily="34" charset="0"/>
                    <a:cs typeface="Calibri" pitchFamily="34" charset="0"/>
                  </a:rPr>
                </a:br>
                <a14:m>
                  <m:oMath xmlns:m="http://schemas.openxmlformats.org/officeDocument/2006/math">
                    <m:r>
                      <a:rPr lang="de-DE" sz="2400" i="1" dirty="0">
                        <a:latin typeface="Cambria Math" panose="02040503050406030204" pitchFamily="18" charset="0"/>
                        <a:cs typeface="Calibri" pitchFamily="34" charset="0"/>
                      </a:rPr>
                      <m:t>𝑦</m:t>
                    </m:r>
                  </m:oMath>
                </a14:m>
                <a:r>
                  <a:rPr lang="de-DE" sz="2400" dirty="0">
                    <a:latin typeface="Calibri" pitchFamily="34" charset="0"/>
                    <a:cs typeface="Calibri" pitchFamily="34" charset="0"/>
                  </a:rPr>
                  <a:t>-Koordinate des Wendepunkts. Somit haben wir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 panose="02040503050406030204" pitchFamily="18" charset="0"/>
                        <a:cs typeface="Calibri" pitchFamily="34" charset="0"/>
                      </a:rPr>
                      <m:t>𝑊</m:t>
                    </m:r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dPr>
                      <m:e>
                        <m:r>
                          <a:rPr lang="de-DE" sz="2400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  <m:t>2</m:t>
                        </m:r>
                      </m:e>
                      <m:e>
                        <m:f>
                          <m:fPr>
                            <m:ctrlPr>
                              <a:rPr lang="de-DE" sz="2400" i="1" dirty="0">
                                <a:latin typeface="Cambria Math" panose="02040503050406030204" pitchFamily="18" charset="0"/>
                                <a:cs typeface="Calibri" pitchFamily="34" charset="0"/>
                              </a:rPr>
                            </m:ctrlPr>
                          </m:fPr>
                          <m:num>
                            <m:r>
                              <a:rPr lang="de-DE" sz="2400" i="1" dirty="0">
                                <a:latin typeface="Cambria Math" panose="02040503050406030204" pitchFamily="18" charset="0"/>
                                <a:cs typeface="Calibri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a:rPr lang="de-DE" sz="2400" i="1" dirty="0">
                                <a:latin typeface="Cambria Math" panose="02040503050406030204" pitchFamily="18" charset="0"/>
                                <a:cs typeface="Calibri" pitchFamily="34" charset="0"/>
                              </a:rPr>
                              <m:t>3</m:t>
                            </m:r>
                          </m:den>
                        </m:f>
                      </m:e>
                    </m:d>
                  </m:oMath>
                </a14:m>
                <a:r>
                  <a:rPr lang="de-DE" sz="2400" dirty="0" smtClean="0">
                    <a:latin typeface="Calibri" pitchFamily="34" charset="0"/>
                    <a:cs typeface="Calibri" pitchFamily="34" charset="0"/>
                  </a:rPr>
                  <a:t>.</a:t>
                </a:r>
                <a:endParaRPr lang="de-DE" sz="2400" dirty="0"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 r="-97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6869531" y="0"/>
                <a:ext cx="2274469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i="1" dirty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de-DE" sz="1600" i="1" dirty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1600" i="1" dirty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sz="1600" i="1" dirty="0">
                          <a:latin typeface="Cambria Math" panose="02040503050406030204" pitchFamily="18" charset="0"/>
                        </a:rPr>
                        <m:t>)=−</m:t>
                      </m:r>
                      <m:f>
                        <m:fPr>
                          <m:ctrlPr>
                            <a:rPr lang="de-DE" sz="16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60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sz="1600" i="1" dirty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de-DE" sz="16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16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DE" sz="1600" i="1" dirty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DE" sz="1600" i="1" dirty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de-DE" sz="16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16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DE" sz="16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sz="1600" i="1" dirty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1600" i="1" dirty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de-DE" sz="1600" dirty="0"/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9531" y="0"/>
                <a:ext cx="2274469" cy="5549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187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PT 2016 – Lösung Aufgabe 4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  <a:cs typeface="Calibri" pitchFamily="34" charset="0"/>
                  </a:rPr>
                  <a:t>Die </a:t>
                </a:r>
                <a:r>
                  <a:rPr lang="de-DE" sz="2400" dirty="0">
                    <a:latin typeface="Calibri" pitchFamily="34" charset="0"/>
                    <a:cs typeface="Calibri" pitchFamily="34" charset="0"/>
                  </a:rPr>
                  <a:t>Gleichung der Tangente bekommen wir mit der Tangentenformel: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i="1" dirty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sz="24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i="1" dirty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de-DE" sz="2400" i="1" dirty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de-DE" sz="2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sz="24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i="1" dirty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sz="2400" i="1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de-DE" sz="2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DE" sz="2400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sz="24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i="1" dirty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sz="2400" i="1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de-DE" sz="2400" i="1" dirty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400" i="1" dirty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de-DE" sz="2400" i="1" dirty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de-DE" sz="2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2400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de-DE" sz="2400" i="1" dirty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400" dirty="0">
                  <a:latin typeface="Calibri" pitchFamily="34" charset="0"/>
                  <a:cs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dirty="0">
                    <a:latin typeface="Calibri" pitchFamily="34" charset="0"/>
                    <a:cs typeface="Calibri" pitchFamily="34" charset="0"/>
                  </a:rPr>
                  <a:t>In unserem Fall ist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sSubPr>
                      <m:e>
                        <m:r>
                          <a:rPr lang="de-DE" sz="2400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  <m:t>𝑥</m:t>
                        </m:r>
                      </m:e>
                      <m:sub>
                        <m:r>
                          <a:rPr lang="de-DE" sz="2400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  <m:t>0</m:t>
                        </m:r>
                      </m:sub>
                    </m:sSub>
                    <m:r>
                      <a:rPr lang="de-DE" sz="2400" i="1" dirty="0">
                        <a:latin typeface="Cambria Math" panose="02040503050406030204" pitchFamily="18" charset="0"/>
                        <a:cs typeface="Calibri" pitchFamily="34" charset="0"/>
                      </a:rPr>
                      <m:t>=2</m:t>
                    </m:r>
                  </m:oMath>
                </a14:m>
                <a:r>
                  <a:rPr lang="de-DE" sz="2400" dirty="0">
                    <a:latin typeface="Calibri" pitchFamily="34" charset="0"/>
                    <a:cs typeface="Calibri" pitchFamily="34" charset="0"/>
                  </a:rPr>
                  <a:t> und mit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de-DE" sz="2400" i="1" dirty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de-DE" sz="2400" dirty="0">
                    <a:latin typeface="Calibri" pitchFamily="34" charset="0"/>
                    <a:cs typeface="Calibri" pitchFamily="34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de-DE" sz="24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de-DE" sz="2400" dirty="0">
                    <a:latin typeface="Calibri" pitchFamily="34" charset="0"/>
                    <a:cs typeface="Calibri" pitchFamily="34" charset="0"/>
                  </a:rPr>
                  <a:t> erhalten wir: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i="1" dirty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sz="2400" i="1" dirty="0">
                          <a:latin typeface="Cambria Math" panose="02040503050406030204" pitchFamily="18" charset="0"/>
                        </a:rPr>
                        <m:t>=1</m:t>
                      </m:r>
                      <m:d>
                        <m:dPr>
                          <m:ctrlPr>
                            <a:rPr lang="de-DE" sz="2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DE" sz="2400" i="1" dirty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de-DE" sz="2400" i="1" dirty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DE" sz="24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de-DE" sz="2400" i="1" dirty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de-DE" sz="24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i="1" dirty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sz="2400" i="1" dirty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DE" sz="24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i="1" dirty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de-DE" sz="2400" i="1" dirty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de-DE" sz="2400" dirty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b="1" dirty="0" smtClean="0">
                    <a:latin typeface="Calibri" pitchFamily="34" charset="0"/>
                    <a:cs typeface="Calibri" pitchFamily="34" charset="0"/>
                  </a:rPr>
                  <a:t>Ergebnis</a:t>
                </a:r>
                <a:r>
                  <a:rPr lang="de-DE" sz="2400" b="1" dirty="0">
                    <a:latin typeface="Calibri" pitchFamily="34" charset="0"/>
                    <a:cs typeface="Calibri" pitchFamily="34" charset="0"/>
                  </a:rPr>
                  <a:t>:</a:t>
                </a:r>
                <a:r>
                  <a:rPr lang="de-DE" sz="2400" dirty="0">
                    <a:latin typeface="Calibri" pitchFamily="34" charset="0"/>
                    <a:cs typeface="Calibri" pitchFamily="34" charset="0"/>
                  </a:rPr>
                  <a:t> </a:t>
                </a:r>
                <a:endParaRPr lang="de-DE" sz="2400" dirty="0" smtClean="0">
                  <a:latin typeface="Calibri" pitchFamily="34" charset="0"/>
                  <a:cs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  <a:cs typeface="Calibri" pitchFamily="34" charset="0"/>
                  </a:rPr>
                  <a:t>Die </a:t>
                </a:r>
                <a:r>
                  <a:rPr lang="de-DE" sz="2400" dirty="0">
                    <a:latin typeface="Calibri" pitchFamily="34" charset="0"/>
                    <a:cs typeface="Calibri" pitchFamily="34" charset="0"/>
                  </a:rPr>
                  <a:t>Gleichung der Tangente im Wendepunkt lautet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de-DE" sz="2400" dirty="0">
                    <a:latin typeface="Calibri" pitchFamily="34" charset="0"/>
                    <a:cs typeface="Calibri" pitchFamily="34" charset="0"/>
                  </a:rPr>
                  <a:t>.</a:t>
                </a:r>
              </a:p>
              <a:p>
                <a:pPr marL="0" indent="0">
                  <a:buNone/>
                </a:pPr>
                <a:endParaRPr lang="de-DE" sz="2400" dirty="0"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7316360" y="3498"/>
                <a:ext cx="1842492" cy="4594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70" i="1" dirty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de-DE" sz="1270" i="1" dirty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1270" i="1" dirty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sz="1270" i="1" dirty="0">
                          <a:latin typeface="Cambria Math" panose="02040503050406030204" pitchFamily="18" charset="0"/>
                        </a:rPr>
                        <m:t>)=−</m:t>
                      </m:r>
                      <m:f>
                        <m:fPr>
                          <m:ctrlPr>
                            <a:rPr lang="de-DE" sz="127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27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sz="1270" i="1" dirty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de-DE" sz="127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127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DE" sz="1270" i="1" dirty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DE" sz="1270" i="1" dirty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de-DE" sz="127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127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DE" sz="1270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sz="1270" i="1" dirty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1270" i="1" dirty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de-DE" sz="1270" dirty="0"/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6360" y="3498"/>
                <a:ext cx="1842492" cy="4594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/>
              <p:cNvSpPr/>
              <p:nvPr/>
            </p:nvSpPr>
            <p:spPr>
              <a:xfrm>
                <a:off x="7249503" y="454374"/>
                <a:ext cx="1887824" cy="4582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70" i="1" dirty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de-DE" sz="1270" i="1" dirty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de-DE" sz="1270" i="1" dirty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sz="1270" i="1" dirty="0">
                          <a:latin typeface="Cambria Math" panose="02040503050406030204" pitchFamily="18" charset="0"/>
                        </a:rPr>
                        <m:t>)=−</m:t>
                      </m:r>
                      <m:f>
                        <m:fPr>
                          <m:ctrlPr>
                            <a:rPr lang="de-DE" sz="127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27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sz="1270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de-DE" sz="127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127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DE" sz="1270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sz="1270" i="1" dirty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de-DE" sz="1270" i="1" dirty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sz="1270" i="1" dirty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de-DE" sz="1270" dirty="0"/>
              </a:p>
            </p:txBody>
          </p:sp>
        </mc:Choice>
        <mc:Fallback xmlns="">
          <p:sp>
            <p:nvSpPr>
              <p:cNvPr id="6" name="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9503" y="454374"/>
                <a:ext cx="1887824" cy="45820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Gerader Verbinder 6"/>
          <p:cNvCxnSpPr/>
          <p:nvPr/>
        </p:nvCxnSpPr>
        <p:spPr>
          <a:xfrm flipV="1">
            <a:off x="7020272" y="5589240"/>
            <a:ext cx="1279786" cy="497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374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Pflichtteil </a:t>
            </a:r>
            <a:r>
              <a:rPr lang="de-DE" dirty="0" smtClean="0"/>
              <a:t>2009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400" b="1" dirty="0"/>
                  <a:t>Aufgabe 4</a:t>
                </a:r>
                <a:r>
                  <a:rPr lang="de-DE" sz="2400" b="1" dirty="0" smtClean="0"/>
                  <a:t>: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de-DE" sz="800" b="1" dirty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400" dirty="0"/>
                  <a:t>Das Schaubild der Funktion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𝑓</m:t>
                    </m:r>
                  </m:oMath>
                </a14:m>
                <a:r>
                  <a:rPr lang="de-DE" sz="2400" dirty="0"/>
                  <a:t> mit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=−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40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de-DE" sz="240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>
                            <a:latin typeface="Cambria Math"/>
                          </a:rPr>
                          <m:t>3</m:t>
                        </m:r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40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de-DE" sz="2400">
                        <a:latin typeface="Cambria Math"/>
                      </a:rPr>
                      <m:t>−</m:t>
                    </m:r>
                    <m:r>
                      <a:rPr lang="de-DE" sz="2400" i="1">
                        <a:latin typeface="Cambria Math"/>
                      </a:rPr>
                      <m:t>𝑥</m:t>
                    </m:r>
                    <m:r>
                      <a:rPr lang="de-DE" sz="2400">
                        <a:latin typeface="Cambria Math"/>
                      </a:rPr>
                      <m:t>−3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  <a:latin typeface="Albany" pitchFamily="18"/>
                  </a:rPr>
                  <a:t> </a:t>
                </a:r>
                <a:r>
                  <a:rPr lang="de-DE" sz="2400" dirty="0"/>
                  <a:t>besitzt einen Wendepunkt. Bestimmen Sie eine Gleichung der Tangente in diesem Wendepunkt. 	</a:t>
                </a:r>
                <a:r>
                  <a:rPr lang="de-DE" sz="2400" dirty="0" smtClean="0"/>
                  <a:t>			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400" dirty="0"/>
                  <a:t>	</a:t>
                </a:r>
                <a:r>
                  <a:rPr lang="de-DE" sz="2400" dirty="0" smtClean="0"/>
                  <a:t>						            (</a:t>
                </a:r>
                <a:r>
                  <a:rPr lang="de-DE" sz="2400" dirty="0"/>
                  <a:t>4 VP</a:t>
                </a:r>
                <a:r>
                  <a:rPr lang="de-DE" sz="2400" dirty="0" smtClean="0"/>
                  <a:t>)</a:t>
                </a:r>
                <a:endParaRPr lang="de-DE" sz="2400" dirty="0"/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 r="-97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794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PT 2009 – Lösung Aufgabe 4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spcBef>
                    <a:spcPts val="0"/>
                  </a:spcBef>
                  <a:spcAft>
                    <a:spcPts val="544"/>
                  </a:spcAft>
                  <a:buNone/>
                </a:pPr>
                <a:r>
                  <a:rPr lang="de-DE" sz="2400" dirty="0" smtClean="0"/>
                  <a:t>Ansatz</a:t>
                </a:r>
                <a:r>
                  <a:rPr lang="de-DE" sz="2400" dirty="0"/>
                  <a:t>: Verwende Tangentengleichung </a:t>
                </a:r>
                <a:endParaRPr lang="de-DE" sz="2400" dirty="0" smtClean="0"/>
              </a:p>
              <a:p>
                <a:pPr marL="0" indent="0">
                  <a:spcBef>
                    <a:spcPts val="0"/>
                  </a:spcBef>
                  <a:spcAft>
                    <a:spcPts val="544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sz="240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de-DE" sz="240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sz="240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DE" sz="240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sz="240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de-DE" sz="240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sz="240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de-DE" sz="2400" dirty="0"/>
              </a:p>
              <a:p>
                <a:pPr marL="0" indent="0">
                  <a:spcBef>
                    <a:spcPts val="0"/>
                  </a:spcBef>
                  <a:spcAft>
                    <a:spcPts val="544"/>
                  </a:spcAft>
                  <a:buNone/>
                </a:pPr>
                <a:r>
                  <a:rPr lang="de-DE" sz="2400" dirty="0"/>
                  <a:t>Bestimmung des Wendepunkts mit dem Kriterium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2400">
                        <a:latin typeface="Cambria Math" panose="02040503050406030204" pitchFamily="18" charset="0"/>
                      </a:rPr>
                      <m:t>′′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400" dirty="0"/>
                  <a:t>:</a:t>
                </a:r>
              </a:p>
              <a:p>
                <a:pPr marL="0" indent="0">
                  <a:spcBef>
                    <a:spcPts val="0"/>
                  </a:spcBef>
                  <a:spcAft>
                    <a:spcPts val="544"/>
                  </a:spcAft>
                  <a:buNone/>
                </a:pPr>
                <a:r>
                  <a:rPr lang="de-DE" sz="2400" dirty="0"/>
                  <a:t>Es gilt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𝑓</m:t>
                    </m:r>
                    <m:r>
                      <a:rPr lang="de-DE" sz="2400">
                        <a:latin typeface="Cambria Math"/>
                      </a:rPr>
                      <m:t>′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=−</m:t>
                    </m:r>
                    <m:sSup>
                      <m:s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>
                            <a:latin typeface="Cambria Math"/>
                          </a:rPr>
                          <m:t>3</m:t>
                        </m:r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40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de-DE" sz="2400">
                        <a:latin typeface="Cambria Math"/>
                      </a:rPr>
                      <m:t>+6</m:t>
                    </m:r>
                    <m:r>
                      <a:rPr lang="de-DE" sz="2400" i="1">
                        <a:latin typeface="Cambria Math"/>
                      </a:rPr>
                      <m:t>𝑥</m:t>
                    </m:r>
                    <m:r>
                      <a:rPr lang="de-DE" sz="2400">
                        <a:latin typeface="Cambria Math"/>
                      </a:rPr>
                      <m:t>−1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 und 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𝑓</m:t>
                    </m:r>
                    <m:r>
                      <a:rPr lang="de-DE" sz="2400">
                        <a:latin typeface="Cambria Math"/>
                      </a:rPr>
                      <m:t>′′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=−6</m:t>
                    </m:r>
                    <m:r>
                      <a:rPr lang="de-DE" sz="2400" i="1">
                        <a:latin typeface="Cambria Math"/>
                      </a:rPr>
                      <m:t>𝑥</m:t>
                    </m:r>
                    <m:r>
                      <a:rPr lang="de-DE" sz="2400">
                        <a:latin typeface="Cambria Math"/>
                      </a:rPr>
                      <m:t>+6</m:t>
                    </m:r>
                  </m:oMath>
                </a14:m>
                <a:endParaRPr lang="de-DE" sz="2400" dirty="0">
                  <a:solidFill>
                    <a:srgbClr val="000000"/>
                  </a:solidFill>
                  <a:latin typeface="Albany" pitchFamily="18"/>
                </a:endParaRPr>
              </a:p>
              <a:p>
                <a:pPr marL="0" indent="0">
                  <a:spcBef>
                    <a:spcPts val="0"/>
                  </a:spcBef>
                  <a:spcAft>
                    <a:spcPts val="544"/>
                  </a:spcAft>
                  <a:buNone/>
                </a:pPr>
                <a:r>
                  <a:rPr lang="de-DE" sz="2400" dirty="0"/>
                  <a:t>Es folgt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𝑓</m:t>
                    </m:r>
                    <m:r>
                      <a:rPr lang="de-DE" sz="2400">
                        <a:latin typeface="Cambria Math"/>
                      </a:rPr>
                      <m:t>′′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=0⇔−6</m:t>
                    </m:r>
                    <m:r>
                      <a:rPr lang="de-DE" sz="2400" i="1">
                        <a:latin typeface="Cambria Math"/>
                      </a:rPr>
                      <m:t>𝑥</m:t>
                    </m:r>
                    <m:r>
                      <a:rPr lang="de-DE" sz="2400">
                        <a:latin typeface="Cambria Math"/>
                      </a:rPr>
                      <m:t>+6=0⇔</m:t>
                    </m:r>
                    <m:r>
                      <a:rPr lang="de-DE" sz="2400" i="1">
                        <a:latin typeface="Cambria Math"/>
                      </a:rPr>
                      <m:t>𝑥</m:t>
                    </m:r>
                    <m:r>
                      <a:rPr lang="de-DE" sz="2400">
                        <a:latin typeface="Cambria Math"/>
                      </a:rPr>
                      <m:t>=1</m:t>
                    </m:r>
                  </m:oMath>
                </a14:m>
                <a:endParaRPr lang="de-DE" sz="2400" dirty="0"/>
              </a:p>
              <a:p>
                <a:pPr marL="0" indent="0">
                  <a:spcBef>
                    <a:spcPts val="0"/>
                  </a:spcBef>
                  <a:spcAft>
                    <a:spcPts val="544"/>
                  </a:spcAft>
                  <a:buNone/>
                </a:pPr>
                <a:r>
                  <a:rPr lang="de-DE" sz="2400" dirty="0"/>
                  <a:t>Damit ist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de-DE" sz="240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 </a:t>
                </a:r>
                <a:r>
                  <a:rPr lang="de-DE" sz="2400" dirty="0"/>
                  <a:t>die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𝑥</m:t>
                    </m:r>
                  </m:oMath>
                </a14:m>
                <a:r>
                  <a:rPr lang="de-DE" sz="2400" dirty="0"/>
                  <a:t>-Koordinate des Wendepunkts</a:t>
                </a:r>
                <a:r>
                  <a:rPr lang="de-DE" sz="2400" dirty="0" smtClean="0"/>
                  <a:t>.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400" dirty="0"/>
                  <a:t>Es folgt: 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𝑓</m:t>
                    </m:r>
                    <m:r>
                      <a:rPr lang="de-DE" sz="2400">
                        <a:latin typeface="Cambria Math"/>
                      </a:rPr>
                      <m:t>′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de-DE" sz="240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de-DE" sz="2400">
                        <a:latin typeface="Cambria Math"/>
                      </a:rPr>
                      <m:t>=</m:t>
                    </m:r>
                    <m:r>
                      <a:rPr lang="de-DE" sz="2400" i="1">
                        <a:latin typeface="Cambria Math"/>
                      </a:rPr>
                      <m:t>𝑓</m:t>
                    </m:r>
                    <m:r>
                      <a:rPr lang="de-DE" sz="2400">
                        <a:latin typeface="Cambria Math"/>
                      </a:rPr>
                      <m:t>′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>
                            <a:latin typeface="Cambria Math"/>
                          </a:rPr>
                          <m:t>1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=2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 </a:t>
                </a:r>
                <a:r>
                  <a:rPr lang="de-DE" sz="2400" dirty="0"/>
                  <a:t>und 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de-DE" sz="240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de-DE" sz="2400">
                        <a:latin typeface="Cambria Math"/>
                      </a:rPr>
                      <m:t>=</m:t>
                    </m:r>
                    <m:r>
                      <a:rPr lang="de-DE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>
                            <a:latin typeface="Cambria Math"/>
                          </a:rPr>
                          <m:t>1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=−2</m:t>
                    </m:r>
                  </m:oMath>
                </a14:m>
                <a:endParaRPr lang="de-DE" sz="2400" dirty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400" dirty="0"/>
                  <a:t>Einsetzen in Tangentengleichung: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itchFamily="18" charset="0"/>
                        <a:ea typeface="Cambria Math" pitchFamily="18" charset="0"/>
                      </a:rPr>
                      <m:t>𝑦</m:t>
                    </m:r>
                    <m:r>
                      <a:rPr lang="de-DE" sz="2400">
                        <a:latin typeface="Cambria Math" pitchFamily="18" charset="0"/>
                        <a:ea typeface="Cambria Math" pitchFamily="18" charset="0"/>
                      </a:rPr>
                      <m:t>=2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 panose="02040503050406030204" pitchFamily="18" charset="0"/>
                            <a:ea typeface="Cambria Math" pitchFamily="18" charset="0"/>
                          </a:rPr>
                          <m:t>𝑥</m:t>
                        </m:r>
                        <m:r>
                          <a:rPr lang="de-DE" sz="2400">
                            <a:latin typeface="Cambria Math" pitchFamily="18" charset="0"/>
                            <a:ea typeface="Cambria Math" pitchFamily="18" charset="0"/>
                          </a:rPr>
                          <m:t>−1</m:t>
                        </m:r>
                      </m:e>
                    </m:d>
                    <m:r>
                      <a:rPr lang="de-DE" sz="2400">
                        <a:latin typeface="Cambria Math" pitchFamily="18" charset="0"/>
                        <a:ea typeface="Cambria Math" pitchFamily="18" charset="0"/>
                      </a:rPr>
                      <m:t>−2=2</m:t>
                    </m:r>
                    <m:r>
                      <a:rPr lang="de-DE" sz="2400" i="1">
                        <a:latin typeface="Cambria Math" pitchFamily="18" charset="0"/>
                        <a:ea typeface="Cambria Math" pitchFamily="18" charset="0"/>
                      </a:rPr>
                      <m:t>𝑥</m:t>
                    </m:r>
                    <m:r>
                      <a:rPr lang="de-DE" sz="2400">
                        <a:latin typeface="Cambria Math" pitchFamily="18" charset="0"/>
                        <a:ea typeface="Cambria Math" pitchFamily="18" charset="0"/>
                      </a:rPr>
                      <m:t>−4</m:t>
                    </m:r>
                  </m:oMath>
                </a14:m>
                <a:endParaRPr lang="de-DE" sz="2400" dirty="0">
                  <a:solidFill>
                    <a:srgbClr val="000000"/>
                  </a:solidFill>
                  <a:latin typeface="Cambria Math" pitchFamily="18" charset="0"/>
                  <a:ea typeface="Cambria Math" pitchFamily="18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endParaRPr lang="de-DE" sz="2400" dirty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2400" b="1" dirty="0">
                    <a:solidFill>
                      <a:srgbClr val="0000FF"/>
                    </a:solidFill>
                  </a:rPr>
                  <a:t>Ergebnis:</a:t>
                </a:r>
                <a:r>
                  <a:rPr lang="de-DE" sz="2400" dirty="0"/>
                  <a:t> Die gesuchte Tangentengleichung lautet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itchFamily="18" charset="0"/>
                        <a:ea typeface="Cambria Math" pitchFamily="18" charset="0"/>
                      </a:rPr>
                      <m:t>𝑦</m:t>
                    </m:r>
                    <m:r>
                      <a:rPr lang="de-DE" sz="2400">
                        <a:latin typeface="Cambria Math" pitchFamily="18" charset="0"/>
                        <a:ea typeface="Cambria Math" pitchFamily="18" charset="0"/>
                      </a:rPr>
                      <m:t>=2</m:t>
                    </m:r>
                    <m:r>
                      <a:rPr lang="de-DE" sz="2400" i="1">
                        <a:latin typeface="Cambria Math" pitchFamily="18" charset="0"/>
                        <a:ea typeface="Cambria Math" pitchFamily="18" charset="0"/>
                      </a:rPr>
                      <m:t>𝑥</m:t>
                    </m:r>
                    <m:r>
                      <a:rPr lang="de-DE" sz="2400">
                        <a:latin typeface="Cambria Math" pitchFamily="18" charset="0"/>
                        <a:ea typeface="Cambria Math" pitchFamily="18" charset="0"/>
                      </a:rPr>
                      <m:t>−4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</a:rPr>
                  <a:t>.</a:t>
                </a:r>
                <a:endParaRPr lang="de-DE" sz="24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Gerade Verbindung 5"/>
          <p:cNvSpPr/>
          <p:nvPr/>
        </p:nvSpPr>
        <p:spPr>
          <a:xfrm>
            <a:off x="6876256" y="5805264"/>
            <a:ext cx="1584176" cy="0"/>
          </a:xfrm>
          <a:prstGeom prst="line">
            <a:avLst/>
          </a:prstGeom>
          <a:noFill/>
          <a:ln w="25400">
            <a:solidFill>
              <a:srgbClr val="FF6633"/>
            </a:solidFill>
            <a:prstDash val="solid"/>
          </a:ln>
        </p:spPr>
        <p:txBody>
          <a:bodyPr vert="horz" lIns="97965" tIns="57146" rIns="97965" bIns="57146" anchor="ctr" anchorCtr="1" compatLnSpc="0"/>
          <a:lstStyle/>
          <a:p>
            <a:pPr hangingPunct="0"/>
            <a:endParaRPr lang="de-DE" sz="1633">
              <a:latin typeface="Albany" pitchFamily="18"/>
              <a:ea typeface="Andale Sans UI" pitchFamily="2"/>
              <a:cs typeface="Tahoma" pitchFamily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/>
              <p:cNvSpPr/>
              <p:nvPr/>
            </p:nvSpPr>
            <p:spPr>
              <a:xfrm>
                <a:off x="6790863" y="92092"/>
                <a:ext cx="2344103" cy="3155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14:m>
                  <m:oMath xmlns:m="http://schemas.openxmlformats.org/officeDocument/2006/math">
                    <m:r>
                      <a:rPr lang="de-DE" sz="1451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145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451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1451">
                        <a:latin typeface="Cambria Math"/>
                      </a:rPr>
                      <m:t>=−</m:t>
                    </m:r>
                    <m:sSup>
                      <m:sSupPr>
                        <m:ctrlPr>
                          <a:rPr lang="de-DE" sz="145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451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145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de-DE" sz="1451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de-DE" sz="145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451">
                            <a:latin typeface="Cambria Math"/>
                          </a:rPr>
                          <m:t>3</m:t>
                        </m:r>
                        <m:r>
                          <a:rPr lang="de-DE" sz="1451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145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de-DE" sz="1451">
                        <a:latin typeface="Cambria Math"/>
                      </a:rPr>
                      <m:t>−</m:t>
                    </m:r>
                    <m:r>
                      <a:rPr lang="de-DE" sz="1451" i="1">
                        <a:latin typeface="Cambria Math"/>
                      </a:rPr>
                      <m:t>𝑥</m:t>
                    </m:r>
                    <m:r>
                      <a:rPr lang="de-DE" sz="1451">
                        <a:latin typeface="Cambria Math"/>
                      </a:rPr>
                      <m:t>−3</m:t>
                    </m:r>
                  </m:oMath>
                </a14:m>
                <a:r>
                  <a:rPr lang="de-DE" sz="1451" i="1" dirty="0">
                    <a:latin typeface="Cambria Math"/>
                  </a:rPr>
                  <a:t> </a:t>
                </a:r>
              </a:p>
            </p:txBody>
          </p:sp>
        </mc:Choice>
        <mc:Fallback xmlns="">
          <p:sp>
            <p:nvSpPr>
              <p:cNvPr id="7" name="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0863" y="92092"/>
                <a:ext cx="2344103" cy="315599"/>
              </a:xfrm>
              <a:prstGeom prst="rect">
                <a:avLst/>
              </a:prstGeom>
              <a:blipFill>
                <a:blip r:embed="rId3"/>
                <a:stretch>
                  <a:fillRect b="-96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492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203</Words>
  <Application>Microsoft Office PowerPoint</Application>
  <PresentationFormat>Bildschirmpräsentation (4:3)</PresentationFormat>
  <Paragraphs>68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8" baseType="lpstr">
      <vt:lpstr>Albany</vt:lpstr>
      <vt:lpstr>Andale Sans UI</vt:lpstr>
      <vt:lpstr>Arial</vt:lpstr>
      <vt:lpstr>Calibri</vt:lpstr>
      <vt:lpstr>Cambria Math</vt:lpstr>
      <vt:lpstr>F52</vt:lpstr>
      <vt:lpstr>Tahoma</vt:lpstr>
      <vt:lpstr>Wingdings</vt:lpstr>
      <vt:lpstr>Wingdings 2</vt:lpstr>
      <vt:lpstr>Galathea</vt:lpstr>
      <vt:lpstr>Tangenten bestimmen</vt:lpstr>
      <vt:lpstr>Rechenbeispiel Tangentengleichung</vt:lpstr>
      <vt:lpstr>Rechenbeispiel „Tangente von Hand“</vt:lpstr>
      <vt:lpstr>Pflichtteil 2016</vt:lpstr>
      <vt:lpstr>PT 2016 – Lösung Aufgabe 4</vt:lpstr>
      <vt:lpstr>PT 2016 – Lösung Aufgabe 4</vt:lpstr>
      <vt:lpstr>Pflichtteil 2009</vt:lpstr>
      <vt:lpstr>PT 2009 – Lösung Aufgabe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311</cp:revision>
  <dcterms:created xsi:type="dcterms:W3CDTF">2013-03-17T05:38:34Z</dcterms:created>
  <dcterms:modified xsi:type="dcterms:W3CDTF">2018-01-25T18:12:12Z</dcterms:modified>
</cp:coreProperties>
</file>